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56" r:id="rId4"/>
    <p:sldId id="257" r:id="rId5"/>
    <p:sldId id="260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6" autoAdjust="0"/>
    <p:restoredTop sz="94690" autoAdjust="0"/>
  </p:normalViewPr>
  <p:slideViewPr>
    <p:cSldViewPr>
      <p:cViewPr varScale="1">
        <p:scale>
          <a:sx n="42" d="100"/>
          <a:sy n="42" d="100"/>
        </p:scale>
        <p:origin x="-9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3CC536-4F3D-4E22-A9F1-A3C6D40310AC}" type="datetimeFigureOut">
              <a:rPr lang="bg-BG" smtClean="0"/>
              <a:pPr/>
              <a:t>29.11.2013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pPr/>
              <a:t>29.11.2013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pPr/>
              <a:t>29.11.2013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pPr/>
              <a:t>29.11.2013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pPr/>
              <a:t>29.11.2013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pPr/>
              <a:t>29.11.2013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pPr/>
              <a:t>29.11.2013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pPr/>
              <a:t>29.11.2013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pPr/>
              <a:t>29.11.2013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73CC536-4F3D-4E22-A9F1-A3C6D40310AC}" type="datetimeFigureOut">
              <a:rPr lang="bg-BG" smtClean="0"/>
              <a:pPr/>
              <a:t>29.11.2013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3CC536-4F3D-4E22-A9F1-A3C6D40310AC}" type="datetimeFigureOut">
              <a:rPr lang="bg-BG" smtClean="0"/>
              <a:pPr/>
              <a:t>29.11.2013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73CC536-4F3D-4E22-A9F1-A3C6D40310AC}" type="datetimeFigureOut">
              <a:rPr lang="bg-BG" smtClean="0"/>
              <a:pPr/>
              <a:t>29.11.2013 г.</a:t>
            </a:fld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g.wikipedia.org/wiki/%D0%90%D0%BD%D0%B3%D0%B5%D0%BB" TargetMode="External"/><Relationship Id="rId2" Type="http://schemas.openxmlformats.org/officeDocument/2006/relationships/hyperlink" Target="http://bg.wikipedia.org/wiki/%D0%98%D0%B2%D1%80%D0%B8%D1%82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hyperlink" Target="http://bg.wikipedia.org/wiki/%D0%91%D0%BE%D0%B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http://books2.my.contact.bg/iovkov/yovkov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2" y="2857496"/>
            <a:ext cx="3400772" cy="339891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2000264"/>
          </a:xfrm>
        </p:spPr>
        <p:txBody>
          <a:bodyPr>
            <a:normAutofit/>
          </a:bodyPr>
          <a:lstStyle/>
          <a:p>
            <a:r>
              <a:rPr lang="bg-BG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Йордан Йовков</a:t>
            </a:r>
            <a:r>
              <a:rPr lang="bg-BG" sz="4000" dirty="0"/>
              <a:t/>
            </a:r>
            <a:br>
              <a:rPr lang="bg-BG" sz="4000" dirty="0"/>
            </a:br>
            <a:r>
              <a:rPr lang="bg-BG" sz="4000" dirty="0" smtClean="0"/>
              <a:t>   </a:t>
            </a:r>
            <a:r>
              <a:rPr lang="bg-BG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“Винаги съм наклонен да вярвам в доброто у човека</a:t>
            </a:r>
            <a:r>
              <a:rPr lang="bg-B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”</a:t>
            </a:r>
            <a:endParaRPr lang="bg-B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961639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http://eseta.bg/wp-content/uploads/2010/11/e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6" y="1643050"/>
            <a:ext cx="2592288" cy="28803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/>
          <a:lstStyle/>
          <a:p>
            <a:r>
              <a:rPr lang="bg-BG" dirty="0" smtClean="0"/>
              <a:t>                </a:t>
            </a:r>
            <a:r>
              <a:rPr lang="bg-BG" dirty="0" smtClean="0">
                <a:solidFill>
                  <a:schemeClr val="accent1">
                    <a:lumMod val="50000"/>
                  </a:schemeClr>
                </a:solidFill>
              </a:rPr>
              <a:t>Серафим</a:t>
            </a:r>
            <a:endParaRPr lang="bg-B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Текстово поле 4"/>
          <p:cNvSpPr txBox="1"/>
          <p:nvPr/>
        </p:nvSpPr>
        <p:spPr>
          <a:xfrm>
            <a:off x="3923928" y="1484784"/>
            <a:ext cx="48245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/>
              <a:t>“</a:t>
            </a:r>
            <a:r>
              <a:rPr lang="bg-BG" b="1" i="1" dirty="0" smtClean="0"/>
              <a:t>Много съм си мислил за отношението между човека и името му. Понякога ми се струва за някой човек, че не може да има друго име освен името, което носи… Аз винаги търся дълго имената на моите герои и ги търся винаги с ясно определено чувство- дали едно име приляга, или не”.</a:t>
            </a:r>
          </a:p>
          <a:p>
            <a:r>
              <a:rPr lang="bg-BG" b="1" i="1" dirty="0" smtClean="0"/>
              <a:t>Йордан Йовков</a:t>
            </a:r>
            <a:endParaRPr lang="bg-BG" b="1" i="1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="" xmlns:p14="http://schemas.microsoft.com/office/powerpoint/2010/main" val="381099359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лави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Серафим</a:t>
            </a:r>
            <a:r>
              <a:rPr lang="ru-RU" sz="2000" b="1" dirty="0">
                <a:solidFill>
                  <a:schemeClr val="tx1"/>
                </a:solidFill>
              </a:rPr>
              <a:t>ите</a:t>
            </a:r>
            <a:r>
              <a:rPr lang="ru-RU" sz="2000" dirty="0">
                <a:solidFill>
                  <a:schemeClr val="tx1"/>
                </a:solidFill>
              </a:rPr>
              <a:t> (</a:t>
            </a:r>
            <a:r>
              <a:rPr lang="ru-RU" sz="2000" dirty="0">
                <a:hlinkClick r:id="rId2" tooltip="Иврит"/>
              </a:rPr>
              <a:t>иврит</a:t>
            </a:r>
            <a:r>
              <a:rPr lang="ru-RU" sz="2000" dirty="0"/>
              <a:t> </a:t>
            </a:r>
            <a:r>
              <a:rPr lang="ru-RU" sz="2000" dirty="0" smtClean="0"/>
              <a:t> </a:t>
            </a:r>
            <a:r>
              <a:rPr lang="ru-RU" sz="2000" dirty="0">
                <a:solidFill>
                  <a:schemeClr val="tx1"/>
                </a:solidFill>
              </a:rPr>
              <a:t>«огнен</a:t>
            </a:r>
            <a:r>
              <a:rPr lang="ru-RU" sz="2000" dirty="0" smtClean="0">
                <a:solidFill>
                  <a:schemeClr val="tx1"/>
                </a:solidFill>
              </a:rPr>
              <a:t>»,«</a:t>
            </a:r>
            <a:r>
              <a:rPr lang="ru-RU" sz="2000" dirty="0">
                <a:solidFill>
                  <a:schemeClr val="tx1"/>
                </a:solidFill>
              </a:rPr>
              <a:t>пламенеещ») са </a:t>
            </a:r>
            <a:r>
              <a:rPr lang="ru-RU" sz="2000" dirty="0">
                <a:solidFill>
                  <a:schemeClr val="tx1"/>
                </a:solidFill>
                <a:hlinkClick r:id="rId3" tooltip="Ангел"/>
              </a:rPr>
              <a:t>ангели</a:t>
            </a:r>
            <a:r>
              <a:rPr lang="ru-RU" sz="2000" dirty="0">
                <a:solidFill>
                  <a:schemeClr val="tx1"/>
                </a:solidFill>
              </a:rPr>
              <a:t> с </a:t>
            </a:r>
            <a:r>
              <a:rPr lang="ru-RU" sz="2000" dirty="0" smtClean="0">
                <a:solidFill>
                  <a:schemeClr val="tx1"/>
                </a:solidFill>
              </a:rPr>
              <a:t>шест </a:t>
            </a:r>
            <a:r>
              <a:rPr lang="ru-RU" sz="2000" dirty="0">
                <a:solidFill>
                  <a:schemeClr val="tx1"/>
                </a:solidFill>
              </a:rPr>
              <a:t>крила. Те </a:t>
            </a:r>
            <a:r>
              <a:rPr lang="ru-RU" sz="2000" dirty="0" smtClean="0">
                <a:solidFill>
                  <a:schemeClr val="tx1"/>
                </a:solidFill>
              </a:rPr>
              <a:t>са особено </a:t>
            </a:r>
            <a:r>
              <a:rPr lang="ru-RU" sz="2000" dirty="0">
                <a:solidFill>
                  <a:schemeClr val="tx1"/>
                </a:solidFill>
              </a:rPr>
              <a:t>приближени до </a:t>
            </a:r>
            <a:r>
              <a:rPr lang="ru-RU" sz="2000" dirty="0">
                <a:solidFill>
                  <a:schemeClr val="tx1"/>
                </a:solidFill>
                <a:hlinkClick r:id="rId4" tooltip="Бог"/>
              </a:rPr>
              <a:t>Божия</a:t>
            </a:r>
            <a:r>
              <a:rPr lang="ru-RU" sz="2000" dirty="0">
                <a:solidFill>
                  <a:schemeClr val="tx1"/>
                </a:solidFill>
              </a:rPr>
              <a:t> престол, като в системата на ангелската йерархия това е първият ангелски чин.</a:t>
            </a:r>
            <a:endParaRPr lang="bg-BG" sz="2000" dirty="0">
              <a:solidFill>
                <a:schemeClr val="tx1"/>
              </a:solidFill>
            </a:endParaRPr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3257544" cy="989034"/>
          </a:xfrm>
        </p:spPr>
        <p:txBody>
          <a:bodyPr>
            <a:normAutofit/>
          </a:bodyPr>
          <a:lstStyle/>
          <a:p>
            <a:r>
              <a:rPr lang="bg-BG" dirty="0" smtClean="0">
                <a:solidFill>
                  <a:schemeClr val="tx1"/>
                </a:solidFill>
              </a:rPr>
              <a:t>Серафим</a:t>
            </a:r>
            <a:endParaRPr lang="bg-BG" dirty="0">
              <a:solidFill>
                <a:schemeClr val="tx1"/>
              </a:solidFill>
            </a:endParaRPr>
          </a:p>
        </p:txBody>
      </p:sp>
      <p:pic>
        <p:nvPicPr>
          <p:cNvPr id="1026" name="Picture 2" descr="D:\Documents and Settings\User~\Desktop\СЕРАФИМ\Серафим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500562" y="1500174"/>
            <a:ext cx="4038600" cy="35004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2146088786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Изображение на </a:t>
            </a:r>
            <a:r>
              <a:rPr lang="ru-RU" sz="2800" dirty="0" smtClean="0"/>
              <a:t>Серафим</a:t>
            </a:r>
            <a:endParaRPr lang="bg-BG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6" y="1428736"/>
            <a:ext cx="3528392" cy="4551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D:\Documents and Settings\User~\Desktop\СЕРАФИМ\360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8832" y="1444625"/>
            <a:ext cx="2474160" cy="39417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6752010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643074"/>
          </a:xfrm>
        </p:spPr>
        <p:txBody>
          <a:bodyPr>
            <a:normAutofit/>
          </a:bodyPr>
          <a:lstStyle/>
          <a:p>
            <a:pPr algn="l"/>
            <a:r>
              <a:rPr lang="bg-BG" sz="2400" dirty="0" smtClean="0">
                <a:solidFill>
                  <a:schemeClr val="tx1"/>
                </a:solidFill>
                <a:effectLst/>
              </a:rPr>
              <a:t>Художествени похвати за изграждане на образ на герои в художествения текст</a:t>
            </a:r>
            <a:br>
              <a:rPr lang="bg-BG" sz="2400" dirty="0" smtClean="0">
                <a:solidFill>
                  <a:schemeClr val="tx1"/>
                </a:solidFill>
                <a:effectLst/>
              </a:rPr>
            </a:br>
            <a:r>
              <a:rPr lang="bg-BG" sz="2400" dirty="0" smtClean="0">
                <a:solidFill>
                  <a:schemeClr val="tx1"/>
                </a:solidFill>
                <a:effectLst/>
              </a:rPr>
              <a:t>„Серафим”, Йордан Йовков</a:t>
            </a:r>
            <a:br>
              <a:rPr lang="bg-BG" sz="2400" dirty="0" smtClean="0">
                <a:solidFill>
                  <a:schemeClr val="tx1"/>
                </a:solidFill>
                <a:effectLst/>
              </a:rPr>
            </a:br>
            <a:endParaRPr lang="bg-BG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85800" y="2857496"/>
            <a:ext cx="7772400" cy="2643205"/>
          </a:xfrm>
        </p:spPr>
        <p:txBody>
          <a:bodyPr/>
          <a:lstStyle/>
          <a:p>
            <a:endParaRPr lang="bg-BG" dirty="0"/>
          </a:p>
        </p:txBody>
      </p:sp>
      <p:pic>
        <p:nvPicPr>
          <p:cNvPr id="3074" name="Picture 2" descr="D:\Documents and Settings\User~\Desktop\СЕРАФИМ\459984_378709028833637_269944582_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643182"/>
            <a:ext cx="8196291" cy="2786082"/>
          </a:xfrm>
          <a:prstGeom prst="rect">
            <a:avLst/>
          </a:prstGeom>
          <a:noFill/>
        </p:spPr>
      </p:pic>
      <p:pic>
        <p:nvPicPr>
          <p:cNvPr id="5" name="Picture 2" descr="D:\Documents and Settings\User~\Desktop\СЕРАФИМ\459984_378709028833637_269944582_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571744"/>
            <a:ext cx="8358246" cy="3214710"/>
          </a:xfrm>
          <a:prstGeom prst="rect">
            <a:avLst/>
          </a:prstGeom>
          <a:noFill/>
        </p:spPr>
      </p:pic>
      <p:pic>
        <p:nvPicPr>
          <p:cNvPr id="7" name="Picture 2" descr="D:\Documents and Settings\User~\Desktop\СЕРАФИМ\459984_378709028833637_269944582_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V="1">
            <a:off x="571472" y="5653102"/>
            <a:ext cx="8196291" cy="1333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2566354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ХУДОЖЕСТВЕНИ ПОХВАТИ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РЕЧЕВА ХАРАКТЕРИСТИКА</a:t>
            </a:r>
            <a:endParaRPr lang="bg-B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bg-BG" dirty="0" smtClean="0"/>
              <a:t>БИОГРАФИЧНИ ДАННИ</a:t>
            </a:r>
            <a:endParaRPr lang="bg-BG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b="1" dirty="0" smtClean="0"/>
              <a:t>	Речта на Серафим е тиха, често придружена с тиха усмивка. Премерена, той се стреми да не нарани хората;” говори ниско, като че се боеше да не го чуе някой, с разширени и учудени очи,а после изведнъж се засмиваше…”; Когато разпитва за Павлина шепне.</a:t>
            </a:r>
            <a:endParaRPr lang="bg-BG" dirty="0" smtClean="0"/>
          </a:p>
          <a:p>
            <a:endParaRPr lang="bg-B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bg-BG" b="1" dirty="0" smtClean="0"/>
              <a:t>	Биографичните данни са по- скоро отделни елеминти- няма конкретика, споменато е географското понятие на последното му работно място- Белица, сякаш да се докаже, че наистина има такъв човек.</a:t>
            </a:r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bg-BG" b="1" dirty="0" smtClean="0"/>
              <a:t>Домашна работа: след като открихме всички видове характеристики, които авторът е използвал в изграждането на Серафим, напишете кратък аргументативен текст на тема: </a:t>
            </a:r>
            <a:r>
              <a:rPr lang="bg-BG" b="1" u="sng" dirty="0" smtClean="0"/>
              <a:t>Приляга ли името Серафим на същността на героя?</a:t>
            </a:r>
            <a:endParaRPr lang="bg-B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ХУДОЖЕСТВЕНИ ПОХВАТИ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3296634"/>
          </a:xfrm>
        </p:spPr>
        <p:txBody>
          <a:bodyPr>
            <a:normAutofit/>
          </a:bodyPr>
          <a:lstStyle/>
          <a:p>
            <a:r>
              <a:rPr lang="bg-BG" sz="2800" b="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Художествени похвати за изграждане на образ на герои в художествения текст</a:t>
            </a:r>
            <a:br>
              <a:rPr lang="bg-BG" sz="2800" b="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2800" b="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„Серафим”, Йордан Йовков</a:t>
            </a:r>
            <a:r>
              <a:rPr lang="bg-BG" sz="2800" b="0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/>
            </a:r>
            <a:br>
              <a:rPr lang="bg-BG" sz="2800" b="0" dirty="0" smtClean="0">
                <a:solidFill>
                  <a:schemeClr val="accent4">
                    <a:lumMod val="50000"/>
                  </a:schemeClr>
                </a:solidFill>
                <a:effectLst/>
              </a:rPr>
            </a:br>
            <a:endParaRPr lang="bg-BG" sz="2800" b="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14686"/>
            <a:ext cx="7772400" cy="2357453"/>
          </a:xfrm>
        </p:spPr>
        <p:txBody>
          <a:bodyPr/>
          <a:lstStyle/>
          <a:p>
            <a:r>
              <a:rPr lang="bg-BG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ПРЕДСТАВИ</a:t>
            </a:r>
            <a:r>
              <a:rPr lang="bg-BG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bg-BG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Ангелина Маркова</a:t>
            </a:r>
            <a:endParaRPr lang="bg-BG" sz="2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</TotalTime>
  <Words>170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Йордан Йовков    “Винаги съм наклонен да вярвам в доброто у човека”</vt:lpstr>
      <vt:lpstr>                Серафим</vt:lpstr>
      <vt:lpstr>Серафим</vt:lpstr>
      <vt:lpstr>Изображение на Серафим</vt:lpstr>
      <vt:lpstr>Художествени похвати за изграждане на образ на герои в художествения текст „Серафим”, Йордан Йовков </vt:lpstr>
      <vt:lpstr>ХУДОЖЕСТВЕНИ ПОХВАТИ</vt:lpstr>
      <vt:lpstr>ХУДОЖЕСТВЕНИ ПОХВАТИ</vt:lpstr>
      <vt:lpstr>Художествени похвати за изграждане на образ на герои в художествения текст „Серафим”, Йордан Йовков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Йордан Йовков (1880-1937)</dc:title>
  <cp:lastModifiedBy>r</cp:lastModifiedBy>
  <cp:revision>18</cp:revision>
  <dcterms:modified xsi:type="dcterms:W3CDTF">2013-11-29T19:22:30Z</dcterms:modified>
</cp:coreProperties>
</file>